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87"/>
    <p:restoredTop sz="94663"/>
  </p:normalViewPr>
  <p:slideViewPr>
    <p:cSldViewPr snapToGrid="0" snapToObjects="1">
      <p:cViewPr varScale="1">
        <p:scale>
          <a:sx n="117" d="100"/>
          <a:sy n="117"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F2DB0-945B-E84A-B103-EE1A22A5E2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4F8923-F2E7-5640-9F31-67E345ED0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FFFD2C-CA03-144B-9845-EDE4FF932D35}"/>
              </a:ext>
            </a:extLst>
          </p:cNvPr>
          <p:cNvSpPr>
            <a:spLocks noGrp="1"/>
          </p:cNvSpPr>
          <p:nvPr>
            <p:ph type="dt" sz="half" idx="10"/>
          </p:nvPr>
        </p:nvSpPr>
        <p:spPr/>
        <p:txBody>
          <a:bodyPr/>
          <a:lstStyle/>
          <a:p>
            <a:fld id="{66F5C314-B543-3748-92CC-5485F0D5FF30}" type="datetimeFigureOut">
              <a:rPr lang="en-US" smtClean="0"/>
              <a:t>1/17/22</a:t>
            </a:fld>
            <a:endParaRPr lang="en-US"/>
          </a:p>
        </p:txBody>
      </p:sp>
      <p:sp>
        <p:nvSpPr>
          <p:cNvPr id="5" name="Footer Placeholder 4">
            <a:extLst>
              <a:ext uri="{FF2B5EF4-FFF2-40B4-BE49-F238E27FC236}">
                <a16:creationId xmlns:a16="http://schemas.microsoft.com/office/drawing/2014/main" id="{59A0C21E-4506-1E45-948D-8FB355612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A8873-B55D-F549-AAD1-0DF95D595FF7}"/>
              </a:ext>
            </a:extLst>
          </p:cNvPr>
          <p:cNvSpPr>
            <a:spLocks noGrp="1"/>
          </p:cNvSpPr>
          <p:nvPr>
            <p:ph type="sldNum" sz="quarter" idx="12"/>
          </p:nvPr>
        </p:nvSpPr>
        <p:spPr/>
        <p:txBody>
          <a:bodyPr/>
          <a:lstStyle/>
          <a:p>
            <a:fld id="{930CDDAC-8E33-2749-BB42-A27073D25701}" type="slidenum">
              <a:rPr lang="en-US" smtClean="0"/>
              <a:t>‹#›</a:t>
            </a:fld>
            <a:endParaRPr lang="en-US"/>
          </a:p>
        </p:txBody>
      </p:sp>
    </p:spTree>
    <p:extLst>
      <p:ext uri="{BB962C8B-B14F-4D97-AF65-F5344CB8AC3E}">
        <p14:creationId xmlns:p14="http://schemas.microsoft.com/office/powerpoint/2010/main" val="3750227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14020-F94C-FC42-9B66-355A711763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7543ED-AF86-5D43-92AD-5CF7FE4C0F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15AFE-A6A3-0645-8D85-804B1C6B376C}"/>
              </a:ext>
            </a:extLst>
          </p:cNvPr>
          <p:cNvSpPr>
            <a:spLocks noGrp="1"/>
          </p:cNvSpPr>
          <p:nvPr>
            <p:ph type="dt" sz="half" idx="10"/>
          </p:nvPr>
        </p:nvSpPr>
        <p:spPr/>
        <p:txBody>
          <a:bodyPr/>
          <a:lstStyle/>
          <a:p>
            <a:fld id="{66F5C314-B543-3748-92CC-5485F0D5FF30}" type="datetimeFigureOut">
              <a:rPr lang="en-US" smtClean="0"/>
              <a:t>1/17/22</a:t>
            </a:fld>
            <a:endParaRPr lang="en-US"/>
          </a:p>
        </p:txBody>
      </p:sp>
      <p:sp>
        <p:nvSpPr>
          <p:cNvPr id="5" name="Footer Placeholder 4">
            <a:extLst>
              <a:ext uri="{FF2B5EF4-FFF2-40B4-BE49-F238E27FC236}">
                <a16:creationId xmlns:a16="http://schemas.microsoft.com/office/drawing/2014/main" id="{8F422702-D1E6-0545-B5C6-B5B89B297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F2F84-B086-ED41-BE77-A80589DBA66F}"/>
              </a:ext>
            </a:extLst>
          </p:cNvPr>
          <p:cNvSpPr>
            <a:spLocks noGrp="1"/>
          </p:cNvSpPr>
          <p:nvPr>
            <p:ph type="sldNum" sz="quarter" idx="12"/>
          </p:nvPr>
        </p:nvSpPr>
        <p:spPr/>
        <p:txBody>
          <a:bodyPr/>
          <a:lstStyle/>
          <a:p>
            <a:fld id="{930CDDAC-8E33-2749-BB42-A27073D25701}" type="slidenum">
              <a:rPr lang="en-US" smtClean="0"/>
              <a:t>‹#›</a:t>
            </a:fld>
            <a:endParaRPr lang="en-US"/>
          </a:p>
        </p:txBody>
      </p:sp>
    </p:spTree>
    <p:extLst>
      <p:ext uri="{BB962C8B-B14F-4D97-AF65-F5344CB8AC3E}">
        <p14:creationId xmlns:p14="http://schemas.microsoft.com/office/powerpoint/2010/main" val="2523356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25CED8-EEAF-554F-BE05-13FA7ED0F3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609D33-EB62-CB44-A8D6-E010A74E65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1B28C9-08BD-8946-8F9F-10B560AB5ABC}"/>
              </a:ext>
            </a:extLst>
          </p:cNvPr>
          <p:cNvSpPr>
            <a:spLocks noGrp="1"/>
          </p:cNvSpPr>
          <p:nvPr>
            <p:ph type="dt" sz="half" idx="10"/>
          </p:nvPr>
        </p:nvSpPr>
        <p:spPr/>
        <p:txBody>
          <a:bodyPr/>
          <a:lstStyle/>
          <a:p>
            <a:fld id="{66F5C314-B543-3748-92CC-5485F0D5FF30}" type="datetimeFigureOut">
              <a:rPr lang="en-US" smtClean="0"/>
              <a:t>1/17/22</a:t>
            </a:fld>
            <a:endParaRPr lang="en-US"/>
          </a:p>
        </p:txBody>
      </p:sp>
      <p:sp>
        <p:nvSpPr>
          <p:cNvPr id="5" name="Footer Placeholder 4">
            <a:extLst>
              <a:ext uri="{FF2B5EF4-FFF2-40B4-BE49-F238E27FC236}">
                <a16:creationId xmlns:a16="http://schemas.microsoft.com/office/drawing/2014/main" id="{7AF54D53-B2AB-A443-A2CE-B822311F8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87F3E3-1115-1C45-BC3A-AAA1BBB07228}"/>
              </a:ext>
            </a:extLst>
          </p:cNvPr>
          <p:cNvSpPr>
            <a:spLocks noGrp="1"/>
          </p:cNvSpPr>
          <p:nvPr>
            <p:ph type="sldNum" sz="quarter" idx="12"/>
          </p:nvPr>
        </p:nvSpPr>
        <p:spPr/>
        <p:txBody>
          <a:bodyPr/>
          <a:lstStyle/>
          <a:p>
            <a:fld id="{930CDDAC-8E33-2749-BB42-A27073D25701}" type="slidenum">
              <a:rPr lang="en-US" smtClean="0"/>
              <a:t>‹#›</a:t>
            </a:fld>
            <a:endParaRPr lang="en-US"/>
          </a:p>
        </p:txBody>
      </p:sp>
    </p:spTree>
    <p:extLst>
      <p:ext uri="{BB962C8B-B14F-4D97-AF65-F5344CB8AC3E}">
        <p14:creationId xmlns:p14="http://schemas.microsoft.com/office/powerpoint/2010/main" val="3833653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3ED5-203B-F94A-8370-7B63F3FF76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19ACE-DB31-D94D-81D2-5A7479E87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66ED97-6BAE-6642-B8A9-93A2980067C1}"/>
              </a:ext>
            </a:extLst>
          </p:cNvPr>
          <p:cNvSpPr>
            <a:spLocks noGrp="1"/>
          </p:cNvSpPr>
          <p:nvPr>
            <p:ph type="dt" sz="half" idx="10"/>
          </p:nvPr>
        </p:nvSpPr>
        <p:spPr/>
        <p:txBody>
          <a:bodyPr/>
          <a:lstStyle/>
          <a:p>
            <a:fld id="{66F5C314-B543-3748-92CC-5485F0D5FF30}" type="datetimeFigureOut">
              <a:rPr lang="en-US" smtClean="0"/>
              <a:t>1/17/22</a:t>
            </a:fld>
            <a:endParaRPr lang="en-US"/>
          </a:p>
        </p:txBody>
      </p:sp>
      <p:sp>
        <p:nvSpPr>
          <p:cNvPr id="5" name="Footer Placeholder 4">
            <a:extLst>
              <a:ext uri="{FF2B5EF4-FFF2-40B4-BE49-F238E27FC236}">
                <a16:creationId xmlns:a16="http://schemas.microsoft.com/office/drawing/2014/main" id="{78623734-37AB-3C47-B98B-003FF31267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54ECC-8007-5545-A219-3FDD166C74D8}"/>
              </a:ext>
            </a:extLst>
          </p:cNvPr>
          <p:cNvSpPr>
            <a:spLocks noGrp="1"/>
          </p:cNvSpPr>
          <p:nvPr>
            <p:ph type="sldNum" sz="quarter" idx="12"/>
          </p:nvPr>
        </p:nvSpPr>
        <p:spPr/>
        <p:txBody>
          <a:bodyPr/>
          <a:lstStyle/>
          <a:p>
            <a:fld id="{930CDDAC-8E33-2749-BB42-A27073D25701}" type="slidenum">
              <a:rPr lang="en-US" smtClean="0"/>
              <a:t>‹#›</a:t>
            </a:fld>
            <a:endParaRPr lang="en-US"/>
          </a:p>
        </p:txBody>
      </p:sp>
    </p:spTree>
    <p:extLst>
      <p:ext uri="{BB962C8B-B14F-4D97-AF65-F5344CB8AC3E}">
        <p14:creationId xmlns:p14="http://schemas.microsoft.com/office/powerpoint/2010/main" val="2351618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6590C-54F1-CF44-8DF6-D5B2B70983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8D22CD-BC77-3C4C-853F-4ADFFDC338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00F853-68B7-7D43-9759-465103896AA5}"/>
              </a:ext>
            </a:extLst>
          </p:cNvPr>
          <p:cNvSpPr>
            <a:spLocks noGrp="1"/>
          </p:cNvSpPr>
          <p:nvPr>
            <p:ph type="dt" sz="half" idx="10"/>
          </p:nvPr>
        </p:nvSpPr>
        <p:spPr/>
        <p:txBody>
          <a:bodyPr/>
          <a:lstStyle/>
          <a:p>
            <a:fld id="{66F5C314-B543-3748-92CC-5485F0D5FF30}" type="datetimeFigureOut">
              <a:rPr lang="en-US" smtClean="0"/>
              <a:t>1/17/22</a:t>
            </a:fld>
            <a:endParaRPr lang="en-US"/>
          </a:p>
        </p:txBody>
      </p:sp>
      <p:sp>
        <p:nvSpPr>
          <p:cNvPr id="5" name="Footer Placeholder 4">
            <a:extLst>
              <a:ext uri="{FF2B5EF4-FFF2-40B4-BE49-F238E27FC236}">
                <a16:creationId xmlns:a16="http://schemas.microsoft.com/office/drawing/2014/main" id="{0D098919-3D41-3140-BCEF-BE309BD09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7DA72-45CE-714F-A39E-C3ED29392A25}"/>
              </a:ext>
            </a:extLst>
          </p:cNvPr>
          <p:cNvSpPr>
            <a:spLocks noGrp="1"/>
          </p:cNvSpPr>
          <p:nvPr>
            <p:ph type="sldNum" sz="quarter" idx="12"/>
          </p:nvPr>
        </p:nvSpPr>
        <p:spPr/>
        <p:txBody>
          <a:bodyPr/>
          <a:lstStyle/>
          <a:p>
            <a:fld id="{930CDDAC-8E33-2749-BB42-A27073D25701}" type="slidenum">
              <a:rPr lang="en-US" smtClean="0"/>
              <a:t>‹#›</a:t>
            </a:fld>
            <a:endParaRPr lang="en-US"/>
          </a:p>
        </p:txBody>
      </p:sp>
    </p:spTree>
    <p:extLst>
      <p:ext uri="{BB962C8B-B14F-4D97-AF65-F5344CB8AC3E}">
        <p14:creationId xmlns:p14="http://schemas.microsoft.com/office/powerpoint/2010/main" val="1205160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EE3C-723D-7342-B4DB-97EC77419E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FB2042-D240-9A4C-BCCA-358E6134E1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C9DF2C-4FC0-524C-BEA1-C047BC9945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E5F108-9F7A-9545-8C72-03666569F5F8}"/>
              </a:ext>
            </a:extLst>
          </p:cNvPr>
          <p:cNvSpPr>
            <a:spLocks noGrp="1"/>
          </p:cNvSpPr>
          <p:nvPr>
            <p:ph type="dt" sz="half" idx="10"/>
          </p:nvPr>
        </p:nvSpPr>
        <p:spPr/>
        <p:txBody>
          <a:bodyPr/>
          <a:lstStyle/>
          <a:p>
            <a:fld id="{66F5C314-B543-3748-92CC-5485F0D5FF30}" type="datetimeFigureOut">
              <a:rPr lang="en-US" smtClean="0"/>
              <a:t>1/17/22</a:t>
            </a:fld>
            <a:endParaRPr lang="en-US"/>
          </a:p>
        </p:txBody>
      </p:sp>
      <p:sp>
        <p:nvSpPr>
          <p:cNvPr id="6" name="Footer Placeholder 5">
            <a:extLst>
              <a:ext uri="{FF2B5EF4-FFF2-40B4-BE49-F238E27FC236}">
                <a16:creationId xmlns:a16="http://schemas.microsoft.com/office/drawing/2014/main" id="{418E8F1C-D805-E14E-A510-A23E969BBA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6392-52B2-E94D-B637-79CCB36A8C95}"/>
              </a:ext>
            </a:extLst>
          </p:cNvPr>
          <p:cNvSpPr>
            <a:spLocks noGrp="1"/>
          </p:cNvSpPr>
          <p:nvPr>
            <p:ph type="sldNum" sz="quarter" idx="12"/>
          </p:nvPr>
        </p:nvSpPr>
        <p:spPr/>
        <p:txBody>
          <a:bodyPr/>
          <a:lstStyle/>
          <a:p>
            <a:fld id="{930CDDAC-8E33-2749-BB42-A27073D25701}" type="slidenum">
              <a:rPr lang="en-US" smtClean="0"/>
              <a:t>‹#›</a:t>
            </a:fld>
            <a:endParaRPr lang="en-US"/>
          </a:p>
        </p:txBody>
      </p:sp>
    </p:spTree>
    <p:extLst>
      <p:ext uri="{BB962C8B-B14F-4D97-AF65-F5344CB8AC3E}">
        <p14:creationId xmlns:p14="http://schemas.microsoft.com/office/powerpoint/2010/main" val="2588191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0A823-E965-4047-A078-715CDF947D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1FFB30-88C6-8946-810B-E617A249B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32BF1B-004B-C749-94D5-FC1ACF5499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E7DD2A-00D7-1043-B8D0-BAA6ACC9D1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741F34-687F-0946-A2EE-6CEA26833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E160CB-B03E-5041-8C39-5D98315FE1E0}"/>
              </a:ext>
            </a:extLst>
          </p:cNvPr>
          <p:cNvSpPr>
            <a:spLocks noGrp="1"/>
          </p:cNvSpPr>
          <p:nvPr>
            <p:ph type="dt" sz="half" idx="10"/>
          </p:nvPr>
        </p:nvSpPr>
        <p:spPr/>
        <p:txBody>
          <a:bodyPr/>
          <a:lstStyle/>
          <a:p>
            <a:fld id="{66F5C314-B543-3748-92CC-5485F0D5FF30}" type="datetimeFigureOut">
              <a:rPr lang="en-US" smtClean="0"/>
              <a:t>1/17/22</a:t>
            </a:fld>
            <a:endParaRPr lang="en-US"/>
          </a:p>
        </p:txBody>
      </p:sp>
      <p:sp>
        <p:nvSpPr>
          <p:cNvPr id="8" name="Footer Placeholder 7">
            <a:extLst>
              <a:ext uri="{FF2B5EF4-FFF2-40B4-BE49-F238E27FC236}">
                <a16:creationId xmlns:a16="http://schemas.microsoft.com/office/drawing/2014/main" id="{DABF25C4-ADFA-B54D-8A87-66FA65BBEB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6D63D1-1914-DB41-A576-CCDE25B155F9}"/>
              </a:ext>
            </a:extLst>
          </p:cNvPr>
          <p:cNvSpPr>
            <a:spLocks noGrp="1"/>
          </p:cNvSpPr>
          <p:nvPr>
            <p:ph type="sldNum" sz="quarter" idx="12"/>
          </p:nvPr>
        </p:nvSpPr>
        <p:spPr/>
        <p:txBody>
          <a:bodyPr/>
          <a:lstStyle/>
          <a:p>
            <a:fld id="{930CDDAC-8E33-2749-BB42-A27073D25701}" type="slidenum">
              <a:rPr lang="en-US" smtClean="0"/>
              <a:t>‹#›</a:t>
            </a:fld>
            <a:endParaRPr lang="en-US"/>
          </a:p>
        </p:txBody>
      </p:sp>
    </p:spTree>
    <p:extLst>
      <p:ext uri="{BB962C8B-B14F-4D97-AF65-F5344CB8AC3E}">
        <p14:creationId xmlns:p14="http://schemas.microsoft.com/office/powerpoint/2010/main" val="890436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D589-7682-C242-8770-24D34370E2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9CE415-9120-EF47-A9FB-1340FE5FC52E}"/>
              </a:ext>
            </a:extLst>
          </p:cNvPr>
          <p:cNvSpPr>
            <a:spLocks noGrp="1"/>
          </p:cNvSpPr>
          <p:nvPr>
            <p:ph type="dt" sz="half" idx="10"/>
          </p:nvPr>
        </p:nvSpPr>
        <p:spPr/>
        <p:txBody>
          <a:bodyPr/>
          <a:lstStyle/>
          <a:p>
            <a:fld id="{66F5C314-B543-3748-92CC-5485F0D5FF30}" type="datetimeFigureOut">
              <a:rPr lang="en-US" smtClean="0"/>
              <a:t>1/17/22</a:t>
            </a:fld>
            <a:endParaRPr lang="en-US"/>
          </a:p>
        </p:txBody>
      </p:sp>
      <p:sp>
        <p:nvSpPr>
          <p:cNvPr id="4" name="Footer Placeholder 3">
            <a:extLst>
              <a:ext uri="{FF2B5EF4-FFF2-40B4-BE49-F238E27FC236}">
                <a16:creationId xmlns:a16="http://schemas.microsoft.com/office/drawing/2014/main" id="{60C02E1D-C4EF-0D43-857D-405582CBED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960740-F9AD-504D-89A0-BA7F9C0796EF}"/>
              </a:ext>
            </a:extLst>
          </p:cNvPr>
          <p:cNvSpPr>
            <a:spLocks noGrp="1"/>
          </p:cNvSpPr>
          <p:nvPr>
            <p:ph type="sldNum" sz="quarter" idx="12"/>
          </p:nvPr>
        </p:nvSpPr>
        <p:spPr/>
        <p:txBody>
          <a:bodyPr/>
          <a:lstStyle/>
          <a:p>
            <a:fld id="{930CDDAC-8E33-2749-BB42-A27073D25701}" type="slidenum">
              <a:rPr lang="en-US" smtClean="0"/>
              <a:t>‹#›</a:t>
            </a:fld>
            <a:endParaRPr lang="en-US"/>
          </a:p>
        </p:txBody>
      </p:sp>
    </p:spTree>
    <p:extLst>
      <p:ext uri="{BB962C8B-B14F-4D97-AF65-F5344CB8AC3E}">
        <p14:creationId xmlns:p14="http://schemas.microsoft.com/office/powerpoint/2010/main" val="3760509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C8B401-11EC-EF4F-B9FE-255E145C0AEE}"/>
              </a:ext>
            </a:extLst>
          </p:cNvPr>
          <p:cNvSpPr>
            <a:spLocks noGrp="1"/>
          </p:cNvSpPr>
          <p:nvPr>
            <p:ph type="dt" sz="half" idx="10"/>
          </p:nvPr>
        </p:nvSpPr>
        <p:spPr/>
        <p:txBody>
          <a:bodyPr/>
          <a:lstStyle/>
          <a:p>
            <a:fld id="{66F5C314-B543-3748-92CC-5485F0D5FF30}" type="datetimeFigureOut">
              <a:rPr lang="en-US" smtClean="0"/>
              <a:t>1/17/22</a:t>
            </a:fld>
            <a:endParaRPr lang="en-US"/>
          </a:p>
        </p:txBody>
      </p:sp>
      <p:sp>
        <p:nvSpPr>
          <p:cNvPr id="3" name="Footer Placeholder 2">
            <a:extLst>
              <a:ext uri="{FF2B5EF4-FFF2-40B4-BE49-F238E27FC236}">
                <a16:creationId xmlns:a16="http://schemas.microsoft.com/office/drawing/2014/main" id="{E56A0018-40B1-D343-88E4-C9FDDF1094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22BD09-70D1-344D-B1D9-C26891B474BF}"/>
              </a:ext>
            </a:extLst>
          </p:cNvPr>
          <p:cNvSpPr>
            <a:spLocks noGrp="1"/>
          </p:cNvSpPr>
          <p:nvPr>
            <p:ph type="sldNum" sz="quarter" idx="12"/>
          </p:nvPr>
        </p:nvSpPr>
        <p:spPr/>
        <p:txBody>
          <a:bodyPr/>
          <a:lstStyle/>
          <a:p>
            <a:fld id="{930CDDAC-8E33-2749-BB42-A27073D25701}" type="slidenum">
              <a:rPr lang="en-US" smtClean="0"/>
              <a:t>‹#›</a:t>
            </a:fld>
            <a:endParaRPr lang="en-US"/>
          </a:p>
        </p:txBody>
      </p:sp>
    </p:spTree>
    <p:extLst>
      <p:ext uri="{BB962C8B-B14F-4D97-AF65-F5344CB8AC3E}">
        <p14:creationId xmlns:p14="http://schemas.microsoft.com/office/powerpoint/2010/main" val="1626256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3C79F-CFB1-F543-808F-2F5CB11D8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DA1F6-89CC-7543-91A3-986522C5F7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2D4B2B-4EC7-174C-831F-38C593622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6A4007-E3CB-2C4A-8B47-73E89E9B7728}"/>
              </a:ext>
            </a:extLst>
          </p:cNvPr>
          <p:cNvSpPr>
            <a:spLocks noGrp="1"/>
          </p:cNvSpPr>
          <p:nvPr>
            <p:ph type="dt" sz="half" idx="10"/>
          </p:nvPr>
        </p:nvSpPr>
        <p:spPr/>
        <p:txBody>
          <a:bodyPr/>
          <a:lstStyle/>
          <a:p>
            <a:fld id="{66F5C314-B543-3748-92CC-5485F0D5FF30}" type="datetimeFigureOut">
              <a:rPr lang="en-US" smtClean="0"/>
              <a:t>1/17/22</a:t>
            </a:fld>
            <a:endParaRPr lang="en-US"/>
          </a:p>
        </p:txBody>
      </p:sp>
      <p:sp>
        <p:nvSpPr>
          <p:cNvPr id="6" name="Footer Placeholder 5">
            <a:extLst>
              <a:ext uri="{FF2B5EF4-FFF2-40B4-BE49-F238E27FC236}">
                <a16:creationId xmlns:a16="http://schemas.microsoft.com/office/drawing/2014/main" id="{8FFF051A-A39C-EB4B-AA5A-0EC60DEA03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9E8F65-8A38-A94A-A51A-742DE265CD29}"/>
              </a:ext>
            </a:extLst>
          </p:cNvPr>
          <p:cNvSpPr>
            <a:spLocks noGrp="1"/>
          </p:cNvSpPr>
          <p:nvPr>
            <p:ph type="sldNum" sz="quarter" idx="12"/>
          </p:nvPr>
        </p:nvSpPr>
        <p:spPr/>
        <p:txBody>
          <a:bodyPr/>
          <a:lstStyle/>
          <a:p>
            <a:fld id="{930CDDAC-8E33-2749-BB42-A27073D25701}" type="slidenum">
              <a:rPr lang="en-US" smtClean="0"/>
              <a:t>‹#›</a:t>
            </a:fld>
            <a:endParaRPr lang="en-US"/>
          </a:p>
        </p:txBody>
      </p:sp>
    </p:spTree>
    <p:extLst>
      <p:ext uri="{BB962C8B-B14F-4D97-AF65-F5344CB8AC3E}">
        <p14:creationId xmlns:p14="http://schemas.microsoft.com/office/powerpoint/2010/main" val="241103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2D4C-F68B-C441-8E36-50BFD2C4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D5258-FFDF-C34B-AE75-FFEE8775B2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7115C8-AC57-7442-AFBE-A9FC9F6D3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412237-2F06-AA4E-BBCF-E5747977CA64}"/>
              </a:ext>
            </a:extLst>
          </p:cNvPr>
          <p:cNvSpPr>
            <a:spLocks noGrp="1"/>
          </p:cNvSpPr>
          <p:nvPr>
            <p:ph type="dt" sz="half" idx="10"/>
          </p:nvPr>
        </p:nvSpPr>
        <p:spPr/>
        <p:txBody>
          <a:bodyPr/>
          <a:lstStyle/>
          <a:p>
            <a:fld id="{66F5C314-B543-3748-92CC-5485F0D5FF30}" type="datetimeFigureOut">
              <a:rPr lang="en-US" smtClean="0"/>
              <a:t>1/17/22</a:t>
            </a:fld>
            <a:endParaRPr lang="en-US"/>
          </a:p>
        </p:txBody>
      </p:sp>
      <p:sp>
        <p:nvSpPr>
          <p:cNvPr id="6" name="Footer Placeholder 5">
            <a:extLst>
              <a:ext uri="{FF2B5EF4-FFF2-40B4-BE49-F238E27FC236}">
                <a16:creationId xmlns:a16="http://schemas.microsoft.com/office/drawing/2014/main" id="{CABB84EF-7B50-C144-8083-2188B1384B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E1209D-1B09-654E-9310-DC1F363DB1FA}"/>
              </a:ext>
            </a:extLst>
          </p:cNvPr>
          <p:cNvSpPr>
            <a:spLocks noGrp="1"/>
          </p:cNvSpPr>
          <p:nvPr>
            <p:ph type="sldNum" sz="quarter" idx="12"/>
          </p:nvPr>
        </p:nvSpPr>
        <p:spPr/>
        <p:txBody>
          <a:bodyPr/>
          <a:lstStyle/>
          <a:p>
            <a:fld id="{930CDDAC-8E33-2749-BB42-A27073D25701}" type="slidenum">
              <a:rPr lang="en-US" smtClean="0"/>
              <a:t>‹#›</a:t>
            </a:fld>
            <a:endParaRPr lang="en-US"/>
          </a:p>
        </p:txBody>
      </p:sp>
    </p:spTree>
    <p:extLst>
      <p:ext uri="{BB962C8B-B14F-4D97-AF65-F5344CB8AC3E}">
        <p14:creationId xmlns:p14="http://schemas.microsoft.com/office/powerpoint/2010/main" val="403495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03A587-8549-B141-9330-634760C63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D7796D-8108-144B-B89C-5DBF7B5CC2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9B191-80B0-DC42-AE77-37189C55AD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F5C314-B543-3748-92CC-5485F0D5FF30}" type="datetimeFigureOut">
              <a:rPr lang="en-US" smtClean="0"/>
              <a:t>1/17/22</a:t>
            </a:fld>
            <a:endParaRPr lang="en-US"/>
          </a:p>
        </p:txBody>
      </p:sp>
      <p:sp>
        <p:nvSpPr>
          <p:cNvPr id="5" name="Footer Placeholder 4">
            <a:extLst>
              <a:ext uri="{FF2B5EF4-FFF2-40B4-BE49-F238E27FC236}">
                <a16:creationId xmlns:a16="http://schemas.microsoft.com/office/drawing/2014/main" id="{00F6206D-D802-8042-9BC9-BA0D969C8B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D4E5E1-1D5F-0648-B8D0-0ABBFCB6DB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0CDDAC-8E33-2749-BB42-A27073D25701}" type="slidenum">
              <a:rPr lang="en-US" smtClean="0"/>
              <a:t>‹#›</a:t>
            </a:fld>
            <a:endParaRPr lang="en-US"/>
          </a:p>
        </p:txBody>
      </p:sp>
    </p:spTree>
    <p:extLst>
      <p:ext uri="{BB962C8B-B14F-4D97-AF65-F5344CB8AC3E}">
        <p14:creationId xmlns:p14="http://schemas.microsoft.com/office/powerpoint/2010/main" val="3950059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8F844-6D81-6E46-9180-5FF6FBF7BA09}"/>
              </a:ext>
            </a:extLst>
          </p:cNvPr>
          <p:cNvSpPr>
            <a:spLocks noGrp="1"/>
          </p:cNvSpPr>
          <p:nvPr>
            <p:ph type="ctrTitle"/>
          </p:nvPr>
        </p:nvSpPr>
        <p:spPr/>
        <p:txBody>
          <a:bodyPr/>
          <a:lstStyle/>
          <a:p>
            <a:r>
              <a:rPr lang="en-US" b="1" dirty="0">
                <a:latin typeface="Algerian" panose="020F0502020204030204" pitchFamily="34" charset="0"/>
                <a:cs typeface="Algerian" panose="020F0502020204030204" pitchFamily="34" charset="0"/>
              </a:rPr>
              <a:t>US Police Shooting </a:t>
            </a:r>
          </a:p>
        </p:txBody>
      </p:sp>
      <p:sp>
        <p:nvSpPr>
          <p:cNvPr id="3" name="Subtitle 2">
            <a:extLst>
              <a:ext uri="{FF2B5EF4-FFF2-40B4-BE49-F238E27FC236}">
                <a16:creationId xmlns:a16="http://schemas.microsoft.com/office/drawing/2014/main" id="{40531566-2E3A-C243-AD98-ADB47876F875}"/>
              </a:ext>
            </a:extLst>
          </p:cNvPr>
          <p:cNvSpPr>
            <a:spLocks noGrp="1"/>
          </p:cNvSpPr>
          <p:nvPr>
            <p:ph type="subTitle" idx="1"/>
          </p:nvPr>
        </p:nvSpPr>
        <p:spPr/>
        <p:txBody>
          <a:bodyPr/>
          <a:lstStyle/>
          <a:p>
            <a:r>
              <a:rPr lang="en-US" dirty="0">
                <a:solidFill>
                  <a:schemeClr val="accent5">
                    <a:lumMod val="50000"/>
                  </a:schemeClr>
                </a:solidFill>
              </a:rPr>
              <a:t>Exploratory Data Analysis by Enkhchimeg Tsendnyam</a:t>
            </a:r>
          </a:p>
          <a:p>
            <a:r>
              <a:rPr lang="en-US" dirty="0">
                <a:solidFill>
                  <a:schemeClr val="accent5">
                    <a:lumMod val="50000"/>
                  </a:schemeClr>
                </a:solidFill>
              </a:rPr>
              <a:t>August 2020 </a:t>
            </a:r>
          </a:p>
        </p:txBody>
      </p:sp>
    </p:spTree>
    <p:extLst>
      <p:ext uri="{BB962C8B-B14F-4D97-AF65-F5344CB8AC3E}">
        <p14:creationId xmlns:p14="http://schemas.microsoft.com/office/powerpoint/2010/main" val="1280994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BB274-A37F-3247-BB89-AC3D05DC5B83}"/>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Correlation &amp; Causation </a:t>
            </a:r>
          </a:p>
        </p:txBody>
      </p:sp>
      <p:pic>
        <p:nvPicPr>
          <p:cNvPr id="4" name="Picture 3">
            <a:extLst>
              <a:ext uri="{FF2B5EF4-FFF2-40B4-BE49-F238E27FC236}">
                <a16:creationId xmlns:a16="http://schemas.microsoft.com/office/drawing/2014/main" id="{4F8BFC8F-1B4A-5C4D-8201-DCF719C63526}"/>
              </a:ext>
            </a:extLst>
          </p:cNvPr>
          <p:cNvPicPr>
            <a:picLocks noChangeAspect="1"/>
          </p:cNvPicPr>
          <p:nvPr/>
        </p:nvPicPr>
        <p:blipFill rotWithShape="1">
          <a:blip r:embed="rId2"/>
          <a:srcRect l="18460" r="4561" b="-2"/>
          <a:stretch/>
        </p:blipFill>
        <p:spPr>
          <a:xfrm>
            <a:off x="5009505" y="10"/>
            <a:ext cx="7182495" cy="6857990"/>
          </a:xfrm>
          <a:prstGeom prst="rect">
            <a:avLst/>
          </a:prstGeom>
        </p:spPr>
      </p:pic>
    </p:spTree>
    <p:extLst>
      <p:ext uri="{BB962C8B-B14F-4D97-AF65-F5344CB8AC3E}">
        <p14:creationId xmlns:p14="http://schemas.microsoft.com/office/powerpoint/2010/main" val="689046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4A76-9AC9-684B-9B2C-4D76B008D444}"/>
              </a:ext>
            </a:extLst>
          </p:cNvPr>
          <p:cNvSpPr>
            <a:spLocks noGrp="1"/>
          </p:cNvSpPr>
          <p:nvPr>
            <p:ph type="title"/>
          </p:nvPr>
        </p:nvSpPr>
        <p:spPr>
          <a:xfrm>
            <a:off x="368300" y="-193675"/>
            <a:ext cx="10515600" cy="1325563"/>
          </a:xfrm>
        </p:spPr>
        <p:txBody>
          <a:bodyPr/>
          <a:lstStyle/>
          <a:p>
            <a:pPr algn="ctr"/>
            <a:r>
              <a:rPr lang="en-US" dirty="0"/>
              <a:t>Conclusion</a:t>
            </a:r>
          </a:p>
        </p:txBody>
      </p:sp>
      <p:sp>
        <p:nvSpPr>
          <p:cNvPr id="3" name="Content Placeholder 2">
            <a:extLst>
              <a:ext uri="{FF2B5EF4-FFF2-40B4-BE49-F238E27FC236}">
                <a16:creationId xmlns:a16="http://schemas.microsoft.com/office/drawing/2014/main" id="{74E81A89-D6C3-3B4D-A923-69E8CB821207}"/>
              </a:ext>
            </a:extLst>
          </p:cNvPr>
          <p:cNvSpPr>
            <a:spLocks noGrp="1"/>
          </p:cNvSpPr>
          <p:nvPr>
            <p:ph idx="1"/>
          </p:nvPr>
        </p:nvSpPr>
        <p:spPr>
          <a:xfrm>
            <a:off x="152400" y="571500"/>
            <a:ext cx="10947400" cy="5981700"/>
          </a:xfrm>
        </p:spPr>
        <p:txBody>
          <a:bodyPr>
            <a:normAutofit fontScale="92500" lnSpcReduction="20000"/>
          </a:bodyPr>
          <a:lstStyle/>
          <a:p>
            <a:endParaRPr lang="en-US" sz="3600" dirty="0">
              <a:effectLst/>
            </a:endParaRPr>
          </a:p>
          <a:p>
            <a:pPr lvl="1"/>
            <a:r>
              <a:rPr lang="en-US" sz="2800" dirty="0"/>
              <a:t>Outcome of your EDA</a:t>
            </a:r>
          </a:p>
          <a:p>
            <a:pPr marL="457200" lvl="1" indent="0">
              <a:buNone/>
            </a:pPr>
            <a:r>
              <a:rPr lang="en-US" sz="1400" dirty="0"/>
              <a:t>1. According to the US Census Bureau, in 2019, US population id composed of 63% of White, 15% of Hispanic, 13% of Black, 6% of Asian, 1% of Native, 2% of other. If the police killings in our dataset were directly proportion to the race, we would see somewhat close to numbers shown below in reality:</a:t>
            </a:r>
          </a:p>
          <a:p>
            <a:pPr marL="457200" lvl="1" indent="0">
              <a:buNone/>
            </a:pPr>
            <a:r>
              <a:rPr lang="en-US" sz="1400" b="1" dirty="0"/>
              <a:t>White</a:t>
            </a:r>
            <a:r>
              <a:rPr lang="en-US" sz="1400" dirty="0"/>
              <a:t> – Expectation: 3083 (63%) ; Reality – 2476 (51%)</a:t>
            </a:r>
          </a:p>
          <a:p>
            <a:pPr marL="457200" lvl="1" indent="0">
              <a:buNone/>
            </a:pPr>
            <a:r>
              <a:rPr lang="en-US" sz="1400" b="1" dirty="0"/>
              <a:t>Hispanic</a:t>
            </a:r>
            <a:r>
              <a:rPr lang="en-US" sz="1400" dirty="0"/>
              <a:t> – Expectation: 734 (15%); Reality – 902 (18%)</a:t>
            </a:r>
          </a:p>
          <a:p>
            <a:pPr marL="457200" lvl="1" indent="0">
              <a:buNone/>
            </a:pPr>
            <a:r>
              <a:rPr lang="en-US" sz="1400" b="1" dirty="0"/>
              <a:t>Black</a:t>
            </a:r>
            <a:r>
              <a:rPr lang="en-US" sz="1400" dirty="0"/>
              <a:t> – Expectation: 636 (13%); Reality – 1298 (27%)</a:t>
            </a:r>
          </a:p>
          <a:p>
            <a:pPr marL="457200" lvl="1" indent="0">
              <a:buNone/>
            </a:pPr>
            <a:r>
              <a:rPr lang="en-US" sz="1400" b="1" dirty="0"/>
              <a:t>Asian</a:t>
            </a:r>
            <a:r>
              <a:rPr lang="en-US" sz="1400" dirty="0"/>
              <a:t> – Expectation: 293 (6%); Reality – 93 (2%)</a:t>
            </a:r>
          </a:p>
          <a:p>
            <a:pPr marL="457200" lvl="1" indent="0">
              <a:buNone/>
            </a:pPr>
            <a:r>
              <a:rPr lang="en-US" sz="1400" b="1" dirty="0"/>
              <a:t>Native</a:t>
            </a:r>
            <a:r>
              <a:rPr lang="en-US" sz="1400" dirty="0"/>
              <a:t> - Expectation: 49 (1%); Reality – 78 (2%)</a:t>
            </a:r>
          </a:p>
          <a:p>
            <a:pPr marL="457200" lvl="1" indent="0">
              <a:buNone/>
            </a:pPr>
            <a:r>
              <a:rPr lang="en-US" sz="1400" b="1" dirty="0"/>
              <a:t>Other</a:t>
            </a:r>
            <a:r>
              <a:rPr lang="en-US" sz="1400" dirty="0"/>
              <a:t> – Expectation: 98 (2%); Reality – 48 (1%)</a:t>
            </a:r>
          </a:p>
          <a:p>
            <a:pPr marL="457200" lvl="1" indent="0">
              <a:buNone/>
            </a:pPr>
            <a:r>
              <a:rPr lang="en-US" sz="1400" b="1" dirty="0"/>
              <a:t>Total</a:t>
            </a:r>
            <a:r>
              <a:rPr lang="en-US" sz="1400" dirty="0"/>
              <a:t> – Expectation: 4895 </a:t>
            </a:r>
          </a:p>
          <a:p>
            <a:pPr marL="457200" lvl="1" indent="0">
              <a:buNone/>
            </a:pPr>
            <a:r>
              <a:rPr lang="en-US" sz="1400" dirty="0"/>
              <a:t>Even though Black and Native American people take up 13 and 1 percent of the US population respectively, they represented double their ratio when it comes to police shootings victims. On the other hand, White and Asian people take up 63 and 6 percent of the US population respectively, they only represented 51 and 2 percent of the victims in our data. Just based on the mere ratio, we can easily tell black and brown people are more likely to become a victim of police shootings. </a:t>
            </a:r>
          </a:p>
          <a:p>
            <a:pPr marL="457200" lvl="1" indent="0">
              <a:buNone/>
            </a:pPr>
            <a:r>
              <a:rPr lang="en-US" sz="1400" dirty="0"/>
              <a:t>2. As we have seen through summary statistics, the average age of the police shootings victims were 36 years old. The youngest one was 6 while the oldest one was 91. We can say the youngest and oldest are the outliers, but it definitely happens as we have all seen through past media coverings on police shootings.</a:t>
            </a:r>
          </a:p>
          <a:p>
            <a:pPr marL="457200" lvl="1" indent="0">
              <a:buNone/>
            </a:pPr>
            <a:r>
              <a:rPr lang="en-US" sz="1400" dirty="0"/>
              <a:t>3.  Los Angeles, California had the highest number of police shootings total of 701. </a:t>
            </a:r>
          </a:p>
          <a:p>
            <a:pPr marL="457200" lvl="1" indent="0">
              <a:buNone/>
            </a:pPr>
            <a:r>
              <a:rPr lang="en-US" sz="1400" dirty="0"/>
              <a:t>4. Only 23% of the police shooting victims showed signs of mental illness, 77 percent did not show any sign</a:t>
            </a:r>
          </a:p>
          <a:p>
            <a:pPr marL="457200" lvl="1" indent="0">
              <a:buNone/>
            </a:pPr>
            <a:r>
              <a:rPr lang="en-US" sz="1400" dirty="0"/>
              <a:t>5. When we looked at arms used by the victims and the year, guns and sharp objects were consistent throughout the last 5 year. However, the number of cars that are used by the victims have increased since 2018. Through our correlation matrix, there was no significant correlations found between any of the variables. </a:t>
            </a:r>
          </a:p>
          <a:p>
            <a:pPr lvl="1"/>
            <a:r>
              <a:rPr lang="en-US" sz="2800" dirty="0"/>
              <a:t>What do you feel was missed during the analysis?</a:t>
            </a:r>
          </a:p>
          <a:p>
            <a:pPr marL="457200" lvl="1" indent="0">
              <a:buNone/>
            </a:pPr>
            <a:r>
              <a:rPr lang="en-US" sz="1400" dirty="0"/>
              <a:t>I did not realize how difficult my dataset were going to be when it comes to some of the complex questions such as hypothesis test and regression. The dataset itself simply lacked quantitative variables that it was impossible to answer the hypothesis test and regression. I guess I could have manipulated the date more, but even I would not even know where to start to manipulate. I had many categorical variables that were nice to be used for histogram frequency visualization purposes. </a:t>
            </a:r>
            <a:endParaRPr lang="en-US" sz="2800" dirty="0"/>
          </a:p>
          <a:p>
            <a:endParaRPr lang="en-US" sz="3600" dirty="0"/>
          </a:p>
        </p:txBody>
      </p:sp>
    </p:spTree>
    <p:extLst>
      <p:ext uri="{BB962C8B-B14F-4D97-AF65-F5344CB8AC3E}">
        <p14:creationId xmlns:p14="http://schemas.microsoft.com/office/powerpoint/2010/main" val="88186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0F774-3856-B047-913D-FD56F539810A}"/>
              </a:ext>
            </a:extLst>
          </p:cNvPr>
          <p:cNvSpPr>
            <a:spLocks noGrp="1"/>
          </p:cNvSpPr>
          <p:nvPr>
            <p:ph type="title"/>
          </p:nvPr>
        </p:nvSpPr>
        <p:spPr>
          <a:xfrm>
            <a:off x="330200" y="18255"/>
            <a:ext cx="10515600" cy="1325563"/>
          </a:xfrm>
        </p:spPr>
        <p:txBody>
          <a:bodyPr/>
          <a:lstStyle/>
          <a:p>
            <a:pPr algn="ctr"/>
            <a:r>
              <a:rPr lang="en-US" dirty="0"/>
              <a:t>Conclusion</a:t>
            </a:r>
            <a:br>
              <a:rPr lang="en-US" dirty="0"/>
            </a:br>
            <a:endParaRPr lang="en-US" dirty="0"/>
          </a:p>
        </p:txBody>
      </p:sp>
      <p:sp>
        <p:nvSpPr>
          <p:cNvPr id="3" name="Content Placeholder 2">
            <a:extLst>
              <a:ext uri="{FF2B5EF4-FFF2-40B4-BE49-F238E27FC236}">
                <a16:creationId xmlns:a16="http://schemas.microsoft.com/office/drawing/2014/main" id="{A0214C49-0BF3-424B-B3ED-B3281E93FC7A}"/>
              </a:ext>
            </a:extLst>
          </p:cNvPr>
          <p:cNvSpPr>
            <a:spLocks noGrp="1"/>
          </p:cNvSpPr>
          <p:nvPr>
            <p:ph idx="1"/>
          </p:nvPr>
        </p:nvSpPr>
        <p:spPr>
          <a:xfrm>
            <a:off x="0" y="1343818"/>
            <a:ext cx="10515600" cy="4351338"/>
          </a:xfrm>
        </p:spPr>
        <p:txBody>
          <a:bodyPr>
            <a:normAutofit/>
          </a:bodyPr>
          <a:lstStyle/>
          <a:p>
            <a:pPr lvl="1"/>
            <a:r>
              <a:rPr lang="en-US" dirty="0"/>
              <a:t>Were there any variables you felt could have helped in the analysis?</a:t>
            </a:r>
          </a:p>
          <a:p>
            <a:pPr marL="457200" lvl="1" indent="0">
              <a:buNone/>
            </a:pPr>
            <a:r>
              <a:rPr lang="en-US" sz="1300" dirty="0"/>
              <a:t>I think if the date column was in right format it could have helped with a hypothesis testing. I tried to manipulate the the date, by separating, the month, year and doing many other things, I still could not figure out the way to the hypothesis testing. </a:t>
            </a:r>
          </a:p>
          <a:p>
            <a:pPr marL="457200" lvl="1" indent="0">
              <a:buNone/>
            </a:pPr>
            <a:r>
              <a:rPr lang="en-US" dirty="0"/>
              <a:t>Were there any assumptions made you felt were incorrect?</a:t>
            </a:r>
          </a:p>
          <a:p>
            <a:pPr marL="457200" lvl="1" indent="0">
              <a:buNone/>
            </a:pPr>
            <a:r>
              <a:rPr lang="en-US" sz="1300" dirty="0"/>
              <a:t>Most of my assumptions were correct. Before I started the analysis, I had an assumption sign of mental health illness or age could have an impact on variables such as threat level, arms and manners of death. Through my correlation matrix as well as through number of scatter plots I tried, I could not find any evidence of that. </a:t>
            </a:r>
          </a:p>
          <a:p>
            <a:pPr lvl="1"/>
            <a:r>
              <a:rPr lang="en-US" dirty="0"/>
              <a:t>What challenges did you face, what did you not fully understand?</a:t>
            </a:r>
          </a:p>
          <a:p>
            <a:pPr marL="457200" lvl="1" indent="0">
              <a:buNone/>
            </a:pPr>
            <a:r>
              <a:rPr lang="en-US" sz="1300" dirty="0"/>
              <a:t>I think my biggest challenge was not having enough quantitative variables in my data. I only had age and case is as integers. But case id had nothing to do with anything. So I could say, I had 1 quantitative variable and everything else were categorical. I still have no idea how to do a hypothesis test and regression analysis on a dataset with only one quantitative variables. Those two areas will be my improvement areas for my self-learning. </a:t>
            </a:r>
          </a:p>
          <a:p>
            <a:endParaRPr lang="en-US" sz="2400" dirty="0"/>
          </a:p>
        </p:txBody>
      </p:sp>
    </p:spTree>
    <p:extLst>
      <p:ext uri="{BB962C8B-B14F-4D97-AF65-F5344CB8AC3E}">
        <p14:creationId xmlns:p14="http://schemas.microsoft.com/office/powerpoint/2010/main" val="1715354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C0DFCC-ED5B-EF4F-95EF-B837AC66768D}"/>
              </a:ext>
            </a:extLst>
          </p:cNvPr>
          <p:cNvSpPr>
            <a:spLocks noGrp="1"/>
          </p:cNvSpPr>
          <p:nvPr>
            <p:ph type="title"/>
          </p:nvPr>
        </p:nvSpPr>
        <p:spPr>
          <a:xfrm>
            <a:off x="934872" y="982272"/>
            <a:ext cx="3388419" cy="4560970"/>
          </a:xfrm>
        </p:spPr>
        <p:txBody>
          <a:bodyPr>
            <a:normAutofit/>
          </a:bodyPr>
          <a:lstStyle/>
          <a:p>
            <a:r>
              <a:rPr lang="en-US" sz="4000" b="1">
                <a:solidFill>
                  <a:srgbClr val="FFFFFF"/>
                </a:solidFill>
              </a:rPr>
              <a:t>Background on the dataset:</a:t>
            </a:r>
          </a:p>
        </p:txBody>
      </p:sp>
      <p:sp>
        <p:nvSpPr>
          <p:cNvPr id="25"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75BFE961-A127-1244-9169-8FBB4B97C4B4}"/>
              </a:ext>
            </a:extLst>
          </p:cNvPr>
          <p:cNvSpPr>
            <a:spLocks noGrp="1"/>
          </p:cNvSpPr>
          <p:nvPr>
            <p:ph idx="1"/>
          </p:nvPr>
        </p:nvSpPr>
        <p:spPr>
          <a:xfrm>
            <a:off x="5221862" y="1719618"/>
            <a:ext cx="5948831" cy="4334629"/>
          </a:xfrm>
        </p:spPr>
        <p:txBody>
          <a:bodyPr anchor="ctr">
            <a:normAutofit/>
          </a:bodyPr>
          <a:lstStyle/>
          <a:p>
            <a:r>
              <a:rPr lang="en-US" sz="2200" dirty="0">
                <a:solidFill>
                  <a:srgbClr val="FEFFFF"/>
                </a:solidFill>
              </a:rPr>
              <a:t>The dataset is on US police shootings data from 2015 to June 2020.</a:t>
            </a:r>
            <a:r>
              <a:rPr lang="en-US" sz="2200" i="1" dirty="0">
                <a:solidFill>
                  <a:srgbClr val="FEFFFF"/>
                </a:solidFill>
              </a:rPr>
              <a:t> “The dataset contains basic data about people like their name, age, gender and race. Along with it, is the shooting/killing information, such as the date of event, where it happened? How they were shot? Did they attack? Were they holding weapons? Did they show any mental illness? Was the policeman wearing a camera/was the incident recorded? Did the suspect flee? Apart from that, a category column holds type of weapon used by the suspect.” </a:t>
            </a:r>
            <a:endParaRPr lang="en-US" sz="2200" dirty="0">
              <a:solidFill>
                <a:srgbClr val="FEFFFF"/>
              </a:solidFill>
            </a:endParaRPr>
          </a:p>
          <a:p>
            <a:endParaRPr lang="en-US" sz="2200" dirty="0">
              <a:solidFill>
                <a:srgbClr val="FEFFFF"/>
              </a:solidFill>
            </a:endParaRPr>
          </a:p>
        </p:txBody>
      </p:sp>
    </p:spTree>
    <p:extLst>
      <p:ext uri="{BB962C8B-B14F-4D97-AF65-F5344CB8AC3E}">
        <p14:creationId xmlns:p14="http://schemas.microsoft.com/office/powerpoint/2010/main" val="127671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DFF262C-B5F9-8948-9623-E9B637F09020}"/>
              </a:ext>
            </a:extLst>
          </p:cNvPr>
          <p:cNvSpPr>
            <a:spLocks noGrp="1"/>
          </p:cNvSpPr>
          <p:nvPr>
            <p:ph type="title"/>
          </p:nvPr>
        </p:nvSpPr>
        <p:spPr>
          <a:xfrm>
            <a:off x="958506" y="800392"/>
            <a:ext cx="10264697" cy="1212102"/>
          </a:xfrm>
        </p:spPr>
        <p:txBody>
          <a:bodyPr>
            <a:normAutofit/>
          </a:bodyPr>
          <a:lstStyle/>
          <a:p>
            <a:r>
              <a:rPr lang="en-US" sz="4000" b="1">
                <a:solidFill>
                  <a:srgbClr val="FFFFFF"/>
                </a:solidFill>
              </a:rPr>
              <a:t>Statistical questions:</a:t>
            </a:r>
          </a:p>
        </p:txBody>
      </p:sp>
      <p:sp>
        <p:nvSpPr>
          <p:cNvPr id="3" name="Content Placeholder 2">
            <a:extLst>
              <a:ext uri="{FF2B5EF4-FFF2-40B4-BE49-F238E27FC236}">
                <a16:creationId xmlns:a16="http://schemas.microsoft.com/office/drawing/2014/main" id="{AFAE6522-2B3E-8E4E-BDF5-E6F6286BC9C3}"/>
              </a:ext>
            </a:extLst>
          </p:cNvPr>
          <p:cNvSpPr>
            <a:spLocks noGrp="1"/>
          </p:cNvSpPr>
          <p:nvPr>
            <p:ph idx="1"/>
          </p:nvPr>
        </p:nvSpPr>
        <p:spPr>
          <a:xfrm>
            <a:off x="1367624" y="2490436"/>
            <a:ext cx="9708995" cy="3567173"/>
          </a:xfrm>
        </p:spPr>
        <p:txBody>
          <a:bodyPr anchor="ctr">
            <a:normAutofit/>
          </a:bodyPr>
          <a:lstStyle/>
          <a:p>
            <a:pPr lvl="0"/>
            <a:r>
              <a:rPr lang="en-US" sz="2400" dirty="0"/>
              <a:t>Are black and brown, likely to get killed by police?</a:t>
            </a:r>
          </a:p>
          <a:p>
            <a:pPr lvl="0"/>
            <a:r>
              <a:rPr lang="en-US" sz="2400" dirty="0"/>
              <a:t>What is the average age of the people that were killed by police?</a:t>
            </a:r>
          </a:p>
          <a:p>
            <a:pPr lvl="0"/>
            <a:r>
              <a:rPr lang="en-US" sz="2400" dirty="0"/>
              <a:t>Which city and state had the highest number of shootings by police?</a:t>
            </a:r>
          </a:p>
          <a:p>
            <a:r>
              <a:rPr lang="en-US" sz="2400" dirty="0"/>
              <a:t>What percentage of the people showed signs of mental health illnesses?</a:t>
            </a:r>
          </a:p>
          <a:p>
            <a:r>
              <a:rPr lang="en-US" sz="2400" dirty="0"/>
              <a:t>Does variables such as sign of mental illness, year, age have an impact on the type of arms that were used?</a:t>
            </a:r>
          </a:p>
          <a:p>
            <a:endParaRPr lang="en-US" sz="2400" dirty="0"/>
          </a:p>
          <a:p>
            <a:pPr marL="0" indent="0">
              <a:buNone/>
            </a:pPr>
            <a:endParaRPr lang="en-US" sz="2400" dirty="0"/>
          </a:p>
        </p:txBody>
      </p:sp>
    </p:spTree>
    <p:extLst>
      <p:ext uri="{BB962C8B-B14F-4D97-AF65-F5344CB8AC3E}">
        <p14:creationId xmlns:p14="http://schemas.microsoft.com/office/powerpoint/2010/main" val="76243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0" name="Rectangle 19">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7C1B68-6EB9-1642-B942-F970B25D04D1}"/>
              </a:ext>
            </a:extLst>
          </p:cNvPr>
          <p:cNvSpPr>
            <a:spLocks noGrp="1"/>
          </p:cNvSpPr>
          <p:nvPr>
            <p:ph type="title"/>
          </p:nvPr>
        </p:nvSpPr>
        <p:spPr>
          <a:xfrm>
            <a:off x="1282963" y="1238080"/>
            <a:ext cx="9849751" cy="1349671"/>
          </a:xfrm>
        </p:spPr>
        <p:txBody>
          <a:bodyPr anchor="b">
            <a:normAutofit/>
          </a:bodyPr>
          <a:lstStyle/>
          <a:p>
            <a:r>
              <a:rPr lang="en-US" sz="3000" b="1"/>
              <a:t>For the explorations in this project, I will use the following variables:</a:t>
            </a:r>
            <a:br>
              <a:rPr lang="en-US" sz="3000" b="1"/>
            </a:br>
            <a:endParaRPr lang="en-US" sz="3000" b="1"/>
          </a:p>
        </p:txBody>
      </p:sp>
      <p:sp>
        <p:nvSpPr>
          <p:cNvPr id="3" name="Content Placeholder 2">
            <a:extLst>
              <a:ext uri="{FF2B5EF4-FFF2-40B4-BE49-F238E27FC236}">
                <a16:creationId xmlns:a16="http://schemas.microsoft.com/office/drawing/2014/main" id="{C2086671-3DB3-2548-B766-00C068AA68A9}"/>
              </a:ext>
            </a:extLst>
          </p:cNvPr>
          <p:cNvSpPr>
            <a:spLocks noGrp="1"/>
          </p:cNvSpPr>
          <p:nvPr>
            <p:ph idx="1"/>
          </p:nvPr>
        </p:nvSpPr>
        <p:spPr>
          <a:xfrm>
            <a:off x="1289304" y="2902913"/>
            <a:ext cx="9849751" cy="3032168"/>
          </a:xfrm>
        </p:spPr>
        <p:txBody>
          <a:bodyPr anchor="ctr">
            <a:normAutofit/>
          </a:bodyPr>
          <a:lstStyle/>
          <a:p>
            <a:pPr lvl="0"/>
            <a:r>
              <a:rPr lang="en-US" sz="1400" b="1" dirty="0"/>
              <a:t>id </a:t>
            </a:r>
            <a:r>
              <a:rPr lang="en-US" sz="1400" dirty="0"/>
              <a:t>is the integer id of the suspect</a:t>
            </a:r>
          </a:p>
          <a:p>
            <a:pPr lvl="0"/>
            <a:r>
              <a:rPr lang="en-US" sz="1400" b="1" dirty="0"/>
              <a:t>date </a:t>
            </a:r>
            <a:r>
              <a:rPr lang="en-US" sz="1400" dirty="0"/>
              <a:t>is the integer day/month/year of the killing</a:t>
            </a:r>
          </a:p>
          <a:p>
            <a:pPr lvl="0"/>
            <a:r>
              <a:rPr lang="en-US" sz="1400" b="1" dirty="0"/>
              <a:t>race </a:t>
            </a:r>
            <a:r>
              <a:rPr lang="en-US" sz="1400" dirty="0"/>
              <a:t>is the object race of the suspect</a:t>
            </a:r>
          </a:p>
          <a:p>
            <a:pPr lvl="0"/>
            <a:r>
              <a:rPr lang="en-US" sz="1400" b="1" dirty="0"/>
              <a:t>state </a:t>
            </a:r>
            <a:r>
              <a:rPr lang="en-US" sz="1400" dirty="0"/>
              <a:t>is the object state of the incident </a:t>
            </a:r>
          </a:p>
          <a:p>
            <a:pPr lvl="0"/>
            <a:r>
              <a:rPr lang="en-US" sz="1400" b="1" dirty="0" err="1"/>
              <a:t>signs_of_mental_illness</a:t>
            </a:r>
            <a:r>
              <a:rPr lang="en-US" sz="1400" b="1" dirty="0"/>
              <a:t> </a:t>
            </a:r>
            <a:r>
              <a:rPr lang="en-US" sz="1400" dirty="0"/>
              <a:t>is the </a:t>
            </a:r>
            <a:r>
              <a:rPr lang="en-US" sz="1400" dirty="0" err="1"/>
              <a:t>boolean</a:t>
            </a:r>
            <a:r>
              <a:rPr lang="en-US" sz="1400" dirty="0"/>
              <a:t> sign of the mental state of the suspect</a:t>
            </a:r>
          </a:p>
          <a:p>
            <a:pPr lvl="0"/>
            <a:r>
              <a:rPr lang="en-US" sz="1400" b="1" dirty="0" err="1"/>
              <a:t>threat_level</a:t>
            </a:r>
            <a:r>
              <a:rPr lang="en-US" sz="1400" b="1" dirty="0"/>
              <a:t> </a:t>
            </a:r>
            <a:r>
              <a:rPr lang="en-US" sz="1400" dirty="0"/>
              <a:t>is the object threat level of the suspect</a:t>
            </a:r>
          </a:p>
          <a:p>
            <a:pPr lvl="0"/>
            <a:r>
              <a:rPr lang="en-US" sz="1400" b="1" dirty="0"/>
              <a:t>flee </a:t>
            </a:r>
            <a:r>
              <a:rPr lang="en-US" sz="1400" dirty="0"/>
              <a:t>is the object of whether deceased </a:t>
            </a:r>
            <a:r>
              <a:rPr lang="en-US" sz="1400" dirty="0" err="1"/>
              <a:t>fleed</a:t>
            </a:r>
            <a:r>
              <a:rPr lang="en-US" sz="1400" dirty="0"/>
              <a:t> or not prior to the death</a:t>
            </a:r>
          </a:p>
          <a:p>
            <a:pPr lvl="0"/>
            <a:r>
              <a:rPr lang="en-US" sz="1400" b="1" dirty="0" err="1"/>
              <a:t>body_camera</a:t>
            </a:r>
            <a:r>
              <a:rPr lang="en-US" sz="1400" b="1" dirty="0"/>
              <a:t> </a:t>
            </a:r>
            <a:r>
              <a:rPr lang="en-US" sz="1400" dirty="0"/>
              <a:t>is the object body camera of the police who killed the suspect</a:t>
            </a:r>
          </a:p>
          <a:p>
            <a:pPr lvl="0"/>
            <a:r>
              <a:rPr lang="en-US" sz="1400" b="1" dirty="0" err="1"/>
              <a:t>arms_category</a:t>
            </a:r>
            <a:r>
              <a:rPr lang="en-US" sz="1400" b="1" dirty="0"/>
              <a:t> </a:t>
            </a:r>
            <a:r>
              <a:rPr lang="en-US" sz="1400" dirty="0"/>
              <a:t>is the object type of weapon used by the suspect</a:t>
            </a:r>
          </a:p>
          <a:p>
            <a:endParaRPr lang="en-US" sz="1400" dirty="0"/>
          </a:p>
        </p:txBody>
      </p:sp>
    </p:spTree>
    <p:extLst>
      <p:ext uri="{BB962C8B-B14F-4D97-AF65-F5344CB8AC3E}">
        <p14:creationId xmlns:p14="http://schemas.microsoft.com/office/powerpoint/2010/main" val="1076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4A89-AC79-F440-81FA-36E42E0110E4}"/>
              </a:ext>
            </a:extLst>
          </p:cNvPr>
          <p:cNvSpPr>
            <a:spLocks noGrp="1"/>
          </p:cNvSpPr>
          <p:nvPr>
            <p:ph type="title"/>
          </p:nvPr>
        </p:nvSpPr>
        <p:spPr>
          <a:xfrm>
            <a:off x="8334296" y="185198"/>
            <a:ext cx="3336545" cy="1657614"/>
          </a:xfrm>
        </p:spPr>
        <p:txBody>
          <a:bodyPr>
            <a:normAutofit/>
          </a:bodyPr>
          <a:lstStyle/>
          <a:p>
            <a:pPr algn="ctr"/>
            <a:r>
              <a:rPr lang="en-US" sz="3600" b="1" dirty="0"/>
              <a:t>Histograms:</a:t>
            </a:r>
          </a:p>
        </p:txBody>
      </p:sp>
      <p:pic>
        <p:nvPicPr>
          <p:cNvPr id="4" name="Content Placeholder 3" descr="A screenshot of a cell phone&#10;&#10;Description automatically generated">
            <a:extLst>
              <a:ext uri="{FF2B5EF4-FFF2-40B4-BE49-F238E27FC236}">
                <a16:creationId xmlns:a16="http://schemas.microsoft.com/office/drawing/2014/main" id="{05A0D894-3AE8-4C45-8C12-92FFAE184A8C}"/>
              </a:ext>
            </a:extLst>
          </p:cNvPr>
          <p:cNvPicPr>
            <a:picLocks noChangeAspect="1"/>
          </p:cNvPicPr>
          <p:nvPr/>
        </p:nvPicPr>
        <p:blipFill>
          <a:blip r:embed="rId2"/>
          <a:stretch>
            <a:fillRect/>
          </a:stretch>
        </p:blipFill>
        <p:spPr>
          <a:xfrm>
            <a:off x="0" y="899656"/>
            <a:ext cx="4320573" cy="3087710"/>
          </a:xfrm>
          <a:prstGeom prst="rect">
            <a:avLst/>
          </a:prstGeom>
        </p:spPr>
      </p:pic>
      <p:cxnSp>
        <p:nvCxnSpPr>
          <p:cNvPr id="15" name="Straight Connector 14">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070A2C79-07D3-F84D-BC6B-EC9AA9432060}"/>
              </a:ext>
            </a:extLst>
          </p:cNvPr>
          <p:cNvPicPr>
            <a:picLocks noChangeAspect="1"/>
          </p:cNvPicPr>
          <p:nvPr/>
        </p:nvPicPr>
        <p:blipFill>
          <a:blip r:embed="rId3"/>
          <a:stretch>
            <a:fillRect/>
          </a:stretch>
        </p:blipFill>
        <p:spPr>
          <a:xfrm>
            <a:off x="4693489" y="-947"/>
            <a:ext cx="3257663" cy="2286946"/>
          </a:xfrm>
          <a:prstGeom prst="rect">
            <a:avLst/>
          </a:prstGeom>
        </p:spPr>
      </p:pic>
      <p:cxnSp>
        <p:nvCxnSpPr>
          <p:cNvPr id="17" name="Straight Connector 16">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D54166E-00BE-5E44-8DE0-76F13D88E5E7}"/>
              </a:ext>
            </a:extLst>
          </p:cNvPr>
          <p:cNvPicPr>
            <a:picLocks noChangeAspect="1"/>
          </p:cNvPicPr>
          <p:nvPr/>
        </p:nvPicPr>
        <p:blipFill>
          <a:blip r:embed="rId4"/>
          <a:stretch>
            <a:fillRect/>
          </a:stretch>
        </p:blipFill>
        <p:spPr>
          <a:xfrm>
            <a:off x="7825356" y="3866967"/>
            <a:ext cx="4218870" cy="3015028"/>
          </a:xfrm>
          <a:prstGeom prst="rect">
            <a:avLst/>
          </a:prstGeom>
        </p:spPr>
      </p:pic>
      <p:cxnSp>
        <p:nvCxnSpPr>
          <p:cNvPr id="19" name="Straight Connector 18">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FBB836E-4C33-2F4F-9138-27D14405D55C}"/>
              </a:ext>
            </a:extLst>
          </p:cNvPr>
          <p:cNvPicPr>
            <a:picLocks noChangeAspect="1"/>
          </p:cNvPicPr>
          <p:nvPr/>
        </p:nvPicPr>
        <p:blipFill>
          <a:blip r:embed="rId5"/>
          <a:stretch>
            <a:fillRect/>
          </a:stretch>
        </p:blipFill>
        <p:spPr>
          <a:xfrm>
            <a:off x="-75266" y="4690269"/>
            <a:ext cx="2888734" cy="203308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4452768-DA6A-8847-BE8D-6F77466A87E8}"/>
              </a:ext>
            </a:extLst>
          </p:cNvPr>
          <p:cNvPicPr>
            <a:picLocks noChangeAspect="1"/>
          </p:cNvPicPr>
          <p:nvPr/>
        </p:nvPicPr>
        <p:blipFill>
          <a:blip r:embed="rId6"/>
          <a:stretch>
            <a:fillRect/>
          </a:stretch>
        </p:blipFill>
        <p:spPr>
          <a:xfrm>
            <a:off x="3038456" y="4690270"/>
            <a:ext cx="3862401" cy="2175144"/>
          </a:xfrm>
          <a:prstGeom prst="rect">
            <a:avLst/>
          </a:prstGeom>
        </p:spPr>
      </p:pic>
      <p:sp>
        <p:nvSpPr>
          <p:cNvPr id="12" name="Content Placeholder 11">
            <a:extLst>
              <a:ext uri="{FF2B5EF4-FFF2-40B4-BE49-F238E27FC236}">
                <a16:creationId xmlns:a16="http://schemas.microsoft.com/office/drawing/2014/main" id="{BD526635-387A-430C-BDC4-A63CC69E8FD9}"/>
              </a:ext>
            </a:extLst>
          </p:cNvPr>
          <p:cNvSpPr>
            <a:spLocks noGrp="1"/>
          </p:cNvSpPr>
          <p:nvPr>
            <p:ph idx="1"/>
          </p:nvPr>
        </p:nvSpPr>
        <p:spPr>
          <a:xfrm>
            <a:off x="8266518" y="2036130"/>
            <a:ext cx="3336546" cy="1657614"/>
          </a:xfrm>
        </p:spPr>
        <p:txBody>
          <a:bodyPr>
            <a:normAutofit/>
          </a:bodyPr>
          <a:lstStyle/>
          <a:p>
            <a:r>
              <a:rPr lang="en-US" sz="2000" dirty="0"/>
              <a:t>Due most of the variables used for histograms being “objective” type data, there is no outliers or extreme values that might be errors. </a:t>
            </a:r>
          </a:p>
        </p:txBody>
      </p:sp>
      <p:cxnSp>
        <p:nvCxnSpPr>
          <p:cNvPr id="21" name="Straight Connector 20">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76EDFA6-F017-9945-96BA-EA6C7CC3E821}"/>
              </a:ext>
            </a:extLst>
          </p:cNvPr>
          <p:cNvPicPr>
            <a:picLocks noChangeAspect="1"/>
          </p:cNvPicPr>
          <p:nvPr/>
        </p:nvPicPr>
        <p:blipFill>
          <a:blip r:embed="rId7"/>
          <a:stretch>
            <a:fillRect/>
          </a:stretch>
        </p:blipFill>
        <p:spPr>
          <a:xfrm>
            <a:off x="4693489" y="2322692"/>
            <a:ext cx="3401987" cy="2241119"/>
          </a:xfrm>
          <a:prstGeom prst="rect">
            <a:avLst/>
          </a:prstGeom>
        </p:spPr>
      </p:pic>
    </p:spTree>
    <p:extLst>
      <p:ext uri="{BB962C8B-B14F-4D97-AF65-F5344CB8AC3E}">
        <p14:creationId xmlns:p14="http://schemas.microsoft.com/office/powerpoint/2010/main" val="2787313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15B7-81EC-EA4E-B811-706F2C5247DC}"/>
              </a:ext>
            </a:extLst>
          </p:cNvPr>
          <p:cNvSpPr>
            <a:spLocks noGrp="1"/>
          </p:cNvSpPr>
          <p:nvPr>
            <p:ph type="title"/>
          </p:nvPr>
        </p:nvSpPr>
        <p:spPr>
          <a:xfrm>
            <a:off x="326309" y="196354"/>
            <a:ext cx="10515600" cy="855637"/>
          </a:xfrm>
        </p:spPr>
        <p:txBody>
          <a:bodyPr/>
          <a:lstStyle/>
          <a:p>
            <a:r>
              <a:rPr lang="en-US" dirty="0"/>
              <a:t>Descriptive Statistics</a:t>
            </a:r>
          </a:p>
        </p:txBody>
      </p:sp>
      <p:pic>
        <p:nvPicPr>
          <p:cNvPr id="13" name="Picture 12" descr="A screenshot of a cell phone&#10;&#10;Description automatically generated">
            <a:extLst>
              <a:ext uri="{FF2B5EF4-FFF2-40B4-BE49-F238E27FC236}">
                <a16:creationId xmlns:a16="http://schemas.microsoft.com/office/drawing/2014/main" id="{975A2340-D6DC-0D40-B355-6DC18DF74A2B}"/>
              </a:ext>
            </a:extLst>
          </p:cNvPr>
          <p:cNvPicPr>
            <a:picLocks noChangeAspect="1"/>
          </p:cNvPicPr>
          <p:nvPr/>
        </p:nvPicPr>
        <p:blipFill>
          <a:blip r:embed="rId2"/>
          <a:stretch>
            <a:fillRect/>
          </a:stretch>
        </p:blipFill>
        <p:spPr>
          <a:xfrm>
            <a:off x="5793174" y="1152909"/>
            <a:ext cx="4679755" cy="4351339"/>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5952F6C0-FC51-534E-B318-BD6A31DD292E}"/>
              </a:ext>
            </a:extLst>
          </p:cNvPr>
          <p:cNvPicPr>
            <a:picLocks noChangeAspect="1"/>
          </p:cNvPicPr>
          <p:nvPr/>
        </p:nvPicPr>
        <p:blipFill>
          <a:blip r:embed="rId3"/>
          <a:stretch>
            <a:fillRect/>
          </a:stretch>
        </p:blipFill>
        <p:spPr>
          <a:xfrm>
            <a:off x="931562" y="1110048"/>
            <a:ext cx="622300" cy="4394200"/>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0DA68CFE-FEAA-0F44-96F6-DD9152616371}"/>
              </a:ext>
            </a:extLst>
          </p:cNvPr>
          <p:cNvPicPr>
            <a:picLocks noChangeAspect="1"/>
          </p:cNvPicPr>
          <p:nvPr/>
        </p:nvPicPr>
        <p:blipFill>
          <a:blip r:embed="rId4"/>
          <a:stretch>
            <a:fillRect/>
          </a:stretch>
        </p:blipFill>
        <p:spPr>
          <a:xfrm>
            <a:off x="1487874" y="1122748"/>
            <a:ext cx="4305300" cy="4381500"/>
          </a:xfrm>
          <a:prstGeom prst="rect">
            <a:avLst/>
          </a:prstGeom>
        </p:spPr>
      </p:pic>
    </p:spTree>
    <p:extLst>
      <p:ext uri="{BB962C8B-B14F-4D97-AF65-F5344CB8AC3E}">
        <p14:creationId xmlns:p14="http://schemas.microsoft.com/office/powerpoint/2010/main" val="708417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B8684-FF3F-8642-AF59-3675B6C01D8C}"/>
              </a:ext>
            </a:extLst>
          </p:cNvPr>
          <p:cNvSpPr>
            <a:spLocks noGrp="1"/>
          </p:cNvSpPr>
          <p:nvPr>
            <p:ph type="title"/>
          </p:nvPr>
        </p:nvSpPr>
        <p:spPr>
          <a:xfrm>
            <a:off x="594360" y="657634"/>
            <a:ext cx="3685504" cy="4123944"/>
          </a:xfrm>
        </p:spPr>
        <p:txBody>
          <a:bodyPr vert="horz" lIns="91440" tIns="45720" rIns="91440" bIns="45720" rtlCol="0" anchor="ctr">
            <a:normAutofit/>
          </a:bodyPr>
          <a:lstStyle/>
          <a:p>
            <a:r>
              <a:rPr lang="en-US" sz="4800"/>
              <a:t>PMF</a:t>
            </a:r>
          </a:p>
        </p:txBody>
      </p:sp>
      <p:pic>
        <p:nvPicPr>
          <p:cNvPr id="4" name="Content Placeholder 3">
            <a:extLst>
              <a:ext uri="{FF2B5EF4-FFF2-40B4-BE49-F238E27FC236}">
                <a16:creationId xmlns:a16="http://schemas.microsoft.com/office/drawing/2014/main" id="{BF072C26-701F-9F4E-9868-206D7891E415}"/>
              </a:ext>
            </a:extLst>
          </p:cNvPr>
          <p:cNvPicPr>
            <a:picLocks noGrp="1" noChangeAspect="1"/>
          </p:cNvPicPr>
          <p:nvPr>
            <p:ph idx="1"/>
          </p:nvPr>
        </p:nvPicPr>
        <p:blipFill rotWithShape="1">
          <a:blip r:embed="rId2"/>
          <a:srcRect b="806"/>
          <a:stretch/>
        </p:blipFill>
        <p:spPr>
          <a:xfrm>
            <a:off x="4644321" y="10"/>
            <a:ext cx="7555992" cy="6857990"/>
          </a:xfrm>
          <a:prstGeom prst="rect">
            <a:avLst/>
          </a:prstGeom>
        </p:spPr>
      </p:pic>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00B602F-D8C3-4DD5-B8F5-0212B54C65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4" name="Rectangle 2">
              <a:extLst>
                <a:ext uri="{FF2B5EF4-FFF2-40B4-BE49-F238E27FC236}">
                  <a16:creationId xmlns:a16="http://schemas.microsoft.com/office/drawing/2014/main" id="{5DECCEC3-7216-4C06-A18A-8E7E3F11F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297654B9-956B-45A2-BCFF-C3B8D2A0D9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E43A9188-A250-45B3-92C6-7B82B99A4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18F65A8A-D202-4171-B8B1-A5F871C2F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4C61AD47-E0FE-4269-870C-4EA6432EA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E3CE99F8-5874-42F1-9117-802AF913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52B0AAFE-2068-4330-B622-F495F6D35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D71F60FA-8132-4A8C-8A25-AA12DB1EB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ADBA8AF1-9973-4BF1-A758-89E5E5B41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6712147C-1C59-44C2-AC2C-A7A2008BD6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F4BD0FA2-8F4E-4E28-A91D-584FE197C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3AA1D0D4-C9A8-4316-BB42-7C3D87254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BD3E342F-986B-4ED7-840A-6638E1C9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5CE8FBB8-BEA6-4B17-B401-A426E7463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D5694FEE-ED72-4808-9F69-1491B359D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7F6E7FB6-3CBD-489B-B4E4-A69C2D5F4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FB1F7333-7CE1-4BA9-A9D3-33CE2697C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4458ECA0-C373-47DC-AC47-E90615A43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31AD3723-A525-44C9-A1D4-8D540C592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71C422B5-B1F4-4725-A106-ACF8DCB28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EBBCB1-4530-1B49-AD5B-1B9FC7C271C7}"/>
              </a:ext>
            </a:extLst>
          </p:cNvPr>
          <p:cNvSpPr txBox="1"/>
          <p:nvPr/>
        </p:nvSpPr>
        <p:spPr>
          <a:xfrm>
            <a:off x="10324667" y="174172"/>
            <a:ext cx="2046514" cy="677108"/>
          </a:xfrm>
          <a:prstGeom prst="rect">
            <a:avLst/>
          </a:prstGeom>
          <a:noFill/>
        </p:spPr>
        <p:txBody>
          <a:bodyPr wrap="square" rtlCol="0">
            <a:spAutoFit/>
          </a:bodyPr>
          <a:lstStyle/>
          <a:p>
            <a:r>
              <a:rPr lang="en-US" sz="2000" b="1" dirty="0">
                <a:solidFill>
                  <a:srgbClr val="FF0000"/>
                </a:solidFill>
              </a:rPr>
              <a:t>Gun</a:t>
            </a:r>
            <a:r>
              <a:rPr lang="en-US" dirty="0"/>
              <a:t> </a:t>
            </a:r>
            <a:r>
              <a:rPr lang="en-US" b="1" dirty="0">
                <a:solidFill>
                  <a:srgbClr val="FF0000"/>
                </a:solidFill>
              </a:rPr>
              <a:t>---</a:t>
            </a:r>
          </a:p>
          <a:p>
            <a:r>
              <a:rPr lang="en-US" b="1" dirty="0"/>
              <a:t>Other ---</a:t>
            </a:r>
          </a:p>
        </p:txBody>
      </p:sp>
    </p:spTree>
    <p:extLst>
      <p:ext uri="{BB962C8B-B14F-4D97-AF65-F5344CB8AC3E}">
        <p14:creationId xmlns:p14="http://schemas.microsoft.com/office/powerpoint/2010/main" val="1166232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EFEC9-45E8-4D4B-86EF-8B505FC88DBA}"/>
              </a:ext>
            </a:extLst>
          </p:cNvPr>
          <p:cNvSpPr>
            <a:spLocks noGrp="1"/>
          </p:cNvSpPr>
          <p:nvPr>
            <p:ph type="title"/>
          </p:nvPr>
        </p:nvSpPr>
        <p:spPr>
          <a:xfrm>
            <a:off x="594360" y="657634"/>
            <a:ext cx="3685504" cy="4123944"/>
          </a:xfrm>
        </p:spPr>
        <p:txBody>
          <a:bodyPr vert="horz" lIns="91440" tIns="45720" rIns="91440" bIns="45720" rtlCol="0" anchor="ctr">
            <a:normAutofit/>
          </a:bodyPr>
          <a:lstStyle/>
          <a:p>
            <a:r>
              <a:rPr lang="en-US" sz="4800"/>
              <a:t>CDF</a:t>
            </a:r>
          </a:p>
        </p:txBody>
      </p:sp>
      <p:pic>
        <p:nvPicPr>
          <p:cNvPr id="4" name="Content Placeholder 3">
            <a:extLst>
              <a:ext uri="{FF2B5EF4-FFF2-40B4-BE49-F238E27FC236}">
                <a16:creationId xmlns:a16="http://schemas.microsoft.com/office/drawing/2014/main" id="{C31FD9CE-787C-7741-B517-B0CA7753C2E3}"/>
              </a:ext>
            </a:extLst>
          </p:cNvPr>
          <p:cNvPicPr>
            <a:picLocks noGrp="1" noChangeAspect="1"/>
          </p:cNvPicPr>
          <p:nvPr>
            <p:ph idx="1"/>
          </p:nvPr>
        </p:nvPicPr>
        <p:blipFill rotWithShape="1">
          <a:blip r:embed="rId2"/>
          <a:srcRect l="10663" r="21577"/>
          <a:stretch/>
        </p:blipFill>
        <p:spPr>
          <a:xfrm>
            <a:off x="4644321" y="10"/>
            <a:ext cx="7555992" cy="6857990"/>
          </a:xfrm>
          <a:prstGeom prst="rect">
            <a:avLst/>
          </a:prstGeom>
        </p:spPr>
      </p:pic>
      <p:sp>
        <p:nvSpPr>
          <p:cNvPr id="47" name="Rectangle 46">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D00B602F-D8C3-4DD5-B8F5-0212B54C65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50" name="Rectangle 2">
              <a:extLst>
                <a:ext uri="{FF2B5EF4-FFF2-40B4-BE49-F238E27FC236}">
                  <a16:creationId xmlns:a16="http://schemas.microsoft.com/office/drawing/2014/main" id="{5DECCEC3-7216-4C06-A18A-8E7E3F11F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297654B9-956B-45A2-BCFF-C3B8D2A0D9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E43A9188-A250-45B3-92C6-7B82B99A4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18F65A8A-D202-4171-B8B1-A5F871C2F0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
              <a:extLst>
                <a:ext uri="{FF2B5EF4-FFF2-40B4-BE49-F238E27FC236}">
                  <a16:creationId xmlns:a16="http://schemas.microsoft.com/office/drawing/2014/main" id="{4C61AD47-E0FE-4269-870C-4EA6432EA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9">
              <a:extLst>
                <a:ext uri="{FF2B5EF4-FFF2-40B4-BE49-F238E27FC236}">
                  <a16:creationId xmlns:a16="http://schemas.microsoft.com/office/drawing/2014/main" id="{E3CE99F8-5874-42F1-9117-802AF913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
              <a:extLst>
                <a:ext uri="{FF2B5EF4-FFF2-40B4-BE49-F238E27FC236}">
                  <a16:creationId xmlns:a16="http://schemas.microsoft.com/office/drawing/2014/main" id="{52B0AAFE-2068-4330-B622-F495F6D35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9">
              <a:extLst>
                <a:ext uri="{FF2B5EF4-FFF2-40B4-BE49-F238E27FC236}">
                  <a16:creationId xmlns:a16="http://schemas.microsoft.com/office/drawing/2014/main" id="{D71F60FA-8132-4A8C-8A25-AA12DB1EB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
              <a:extLst>
                <a:ext uri="{FF2B5EF4-FFF2-40B4-BE49-F238E27FC236}">
                  <a16:creationId xmlns:a16="http://schemas.microsoft.com/office/drawing/2014/main" id="{ADBA8AF1-9973-4BF1-A758-89E5E5B41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6712147C-1C59-44C2-AC2C-A7A2008BD6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2">
              <a:extLst>
                <a:ext uri="{FF2B5EF4-FFF2-40B4-BE49-F238E27FC236}">
                  <a16:creationId xmlns:a16="http://schemas.microsoft.com/office/drawing/2014/main" id="{F4BD0FA2-8F4E-4E28-A91D-584FE197C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9">
              <a:extLst>
                <a:ext uri="{FF2B5EF4-FFF2-40B4-BE49-F238E27FC236}">
                  <a16:creationId xmlns:a16="http://schemas.microsoft.com/office/drawing/2014/main" id="{3AA1D0D4-C9A8-4316-BB42-7C3D872549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2">
              <a:extLst>
                <a:ext uri="{FF2B5EF4-FFF2-40B4-BE49-F238E27FC236}">
                  <a16:creationId xmlns:a16="http://schemas.microsoft.com/office/drawing/2014/main" id="{BD3E342F-986B-4ED7-840A-6638E1C9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9">
              <a:extLst>
                <a:ext uri="{FF2B5EF4-FFF2-40B4-BE49-F238E27FC236}">
                  <a16:creationId xmlns:a16="http://schemas.microsoft.com/office/drawing/2014/main" id="{5CE8FBB8-BEA6-4B17-B401-A426E7463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
              <a:extLst>
                <a:ext uri="{FF2B5EF4-FFF2-40B4-BE49-F238E27FC236}">
                  <a16:creationId xmlns:a16="http://schemas.microsoft.com/office/drawing/2014/main" id="{D5694FEE-ED72-4808-9F69-1491B359D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9">
              <a:extLst>
                <a:ext uri="{FF2B5EF4-FFF2-40B4-BE49-F238E27FC236}">
                  <a16:creationId xmlns:a16="http://schemas.microsoft.com/office/drawing/2014/main" id="{7F6E7FB6-3CBD-489B-B4E4-A69C2D5F4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2">
              <a:extLst>
                <a:ext uri="{FF2B5EF4-FFF2-40B4-BE49-F238E27FC236}">
                  <a16:creationId xmlns:a16="http://schemas.microsoft.com/office/drawing/2014/main" id="{FB1F7333-7CE1-4BA9-A9D3-33CE2697C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9">
              <a:extLst>
                <a:ext uri="{FF2B5EF4-FFF2-40B4-BE49-F238E27FC236}">
                  <a16:creationId xmlns:a16="http://schemas.microsoft.com/office/drawing/2014/main" id="{4458ECA0-C373-47DC-AC47-E90615A43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2">
              <a:extLst>
                <a:ext uri="{FF2B5EF4-FFF2-40B4-BE49-F238E27FC236}">
                  <a16:creationId xmlns:a16="http://schemas.microsoft.com/office/drawing/2014/main" id="{31AD3723-A525-44C9-A1D4-8D540C592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9">
              <a:extLst>
                <a:ext uri="{FF2B5EF4-FFF2-40B4-BE49-F238E27FC236}">
                  <a16:creationId xmlns:a16="http://schemas.microsoft.com/office/drawing/2014/main" id="{71C422B5-B1F4-4725-A106-ACF8DCB28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303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DBB55-DF96-AD48-A932-D4704256BA9E}"/>
              </a:ext>
            </a:extLst>
          </p:cNvPr>
          <p:cNvSpPr>
            <a:spLocks noGrp="1"/>
          </p:cNvSpPr>
          <p:nvPr>
            <p:ph type="title"/>
          </p:nvPr>
        </p:nvSpPr>
        <p:spPr>
          <a:xfrm>
            <a:off x="838198" y="547815"/>
            <a:ext cx="5167185" cy="1680519"/>
          </a:xfrm>
        </p:spPr>
        <p:txBody>
          <a:bodyPr vert="horz" lIns="91440" tIns="45720" rIns="91440" bIns="45720" rtlCol="0">
            <a:normAutofit/>
          </a:bodyPr>
          <a:lstStyle/>
          <a:p>
            <a:r>
              <a:rPr lang="en-US" sz="4000" kern="1200">
                <a:latin typeface="+mj-lt"/>
                <a:ea typeface="+mj-ea"/>
                <a:cs typeface="+mj-cs"/>
              </a:rPr>
              <a:t>Relationships: Scatter Plots</a:t>
            </a:r>
          </a:p>
        </p:txBody>
      </p:sp>
      <p:pic>
        <p:nvPicPr>
          <p:cNvPr id="8" name="Picture 7">
            <a:extLst>
              <a:ext uri="{FF2B5EF4-FFF2-40B4-BE49-F238E27FC236}">
                <a16:creationId xmlns:a16="http://schemas.microsoft.com/office/drawing/2014/main" id="{C08D6E36-D241-F541-85AE-4FEC2604FC2E}"/>
              </a:ext>
            </a:extLst>
          </p:cNvPr>
          <p:cNvPicPr>
            <a:picLocks noChangeAspect="1"/>
          </p:cNvPicPr>
          <p:nvPr/>
        </p:nvPicPr>
        <p:blipFill rotWithShape="1">
          <a:blip r:embed="rId2"/>
          <a:srcRect l="4969" r="2545"/>
          <a:stretch/>
        </p:blipFill>
        <p:spPr>
          <a:xfrm>
            <a:off x="291788" y="2417750"/>
            <a:ext cx="5167185" cy="3463933"/>
          </a:xfrm>
          <a:prstGeom prst="rect">
            <a:avLst/>
          </a:prstGeom>
        </p:spPr>
      </p:pic>
      <p:pic>
        <p:nvPicPr>
          <p:cNvPr id="11" name="Picture 10">
            <a:extLst>
              <a:ext uri="{FF2B5EF4-FFF2-40B4-BE49-F238E27FC236}">
                <a16:creationId xmlns:a16="http://schemas.microsoft.com/office/drawing/2014/main" id="{0013CD65-7E2A-8D4E-8325-5218E3EB55FB}"/>
              </a:ext>
            </a:extLst>
          </p:cNvPr>
          <p:cNvPicPr>
            <a:picLocks noChangeAspect="1"/>
          </p:cNvPicPr>
          <p:nvPr/>
        </p:nvPicPr>
        <p:blipFill>
          <a:blip r:embed="rId3"/>
          <a:stretch>
            <a:fillRect/>
          </a:stretch>
        </p:blipFill>
        <p:spPr>
          <a:xfrm>
            <a:off x="5651500" y="2545530"/>
            <a:ext cx="5714079" cy="3036681"/>
          </a:xfrm>
          <a:prstGeom prst="rect">
            <a:avLst/>
          </a:prstGeom>
        </p:spPr>
      </p:pic>
      <p:sp>
        <p:nvSpPr>
          <p:cNvPr id="9" name="TextBox 8">
            <a:extLst>
              <a:ext uri="{FF2B5EF4-FFF2-40B4-BE49-F238E27FC236}">
                <a16:creationId xmlns:a16="http://schemas.microsoft.com/office/drawing/2014/main" id="{DB50A1CC-20D9-2E41-914E-75E042C26315}"/>
              </a:ext>
            </a:extLst>
          </p:cNvPr>
          <p:cNvSpPr txBox="1"/>
          <p:nvPr/>
        </p:nvSpPr>
        <p:spPr>
          <a:xfrm>
            <a:off x="741830" y="2041116"/>
            <a:ext cx="4717143" cy="369332"/>
          </a:xfrm>
          <a:prstGeom prst="rect">
            <a:avLst/>
          </a:prstGeom>
          <a:noFill/>
        </p:spPr>
        <p:txBody>
          <a:bodyPr wrap="square" rtlCol="0">
            <a:spAutoFit/>
          </a:bodyPr>
          <a:lstStyle/>
          <a:p>
            <a:pPr algn="ctr">
              <a:spcAft>
                <a:spcPts val="600"/>
              </a:spcAft>
            </a:pPr>
            <a:r>
              <a:rPr lang="en-US" dirty="0"/>
              <a:t>Age &amp; Year </a:t>
            </a:r>
            <a:endParaRPr lang="en-US"/>
          </a:p>
        </p:txBody>
      </p:sp>
      <p:sp>
        <p:nvSpPr>
          <p:cNvPr id="10" name="TextBox 9">
            <a:extLst>
              <a:ext uri="{FF2B5EF4-FFF2-40B4-BE49-F238E27FC236}">
                <a16:creationId xmlns:a16="http://schemas.microsoft.com/office/drawing/2014/main" id="{88A3B3F9-8047-9A48-9314-384F694EBD22}"/>
              </a:ext>
            </a:extLst>
          </p:cNvPr>
          <p:cNvSpPr txBox="1"/>
          <p:nvPr/>
        </p:nvSpPr>
        <p:spPr>
          <a:xfrm>
            <a:off x="8011886" y="2035718"/>
            <a:ext cx="3686628" cy="369332"/>
          </a:xfrm>
          <a:prstGeom prst="rect">
            <a:avLst/>
          </a:prstGeom>
          <a:noFill/>
        </p:spPr>
        <p:txBody>
          <a:bodyPr wrap="square" rtlCol="0">
            <a:spAutoFit/>
          </a:bodyPr>
          <a:lstStyle/>
          <a:p>
            <a:pPr>
              <a:spcAft>
                <a:spcPts val="600"/>
              </a:spcAft>
            </a:pPr>
            <a:r>
              <a:rPr lang="en-US" dirty="0"/>
              <a:t>Arms Category &amp; Year</a:t>
            </a:r>
            <a:endParaRPr lang="en-US"/>
          </a:p>
        </p:txBody>
      </p:sp>
    </p:spTree>
    <p:extLst>
      <p:ext uri="{BB962C8B-B14F-4D97-AF65-F5344CB8AC3E}">
        <p14:creationId xmlns:p14="http://schemas.microsoft.com/office/powerpoint/2010/main" val="3249452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1139</Words>
  <Application>Microsoft Macintosh PowerPoint</Application>
  <PresentationFormat>Widescreen</PresentationFormat>
  <Paragraphs>57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Algerian</vt:lpstr>
      <vt:lpstr>Arial</vt:lpstr>
      <vt:lpstr>Calibri</vt:lpstr>
      <vt:lpstr>Calibri Light</vt:lpstr>
      <vt:lpstr>Office Theme</vt:lpstr>
      <vt:lpstr>US Police Shooting </vt:lpstr>
      <vt:lpstr>Background on the dataset:</vt:lpstr>
      <vt:lpstr>Statistical questions:</vt:lpstr>
      <vt:lpstr>For the explorations in this project, I will use the following variables: </vt:lpstr>
      <vt:lpstr>Histograms:</vt:lpstr>
      <vt:lpstr>Descriptive Statistics</vt:lpstr>
      <vt:lpstr>PMF</vt:lpstr>
      <vt:lpstr>CDF</vt:lpstr>
      <vt:lpstr>Relationships: Scatter Plots</vt:lpstr>
      <vt:lpstr>Correlation &amp; Causation </vt:lpstr>
      <vt:lpstr>Conclusion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Police Shooting </dc:title>
  <dc:creator>Enkhchimeg Tsendnyam</dc:creator>
  <cp:lastModifiedBy>Nathaniel Groh</cp:lastModifiedBy>
  <cp:revision>5</cp:revision>
  <dcterms:created xsi:type="dcterms:W3CDTF">2020-08-10T05:22:29Z</dcterms:created>
  <dcterms:modified xsi:type="dcterms:W3CDTF">2022-01-18T04:41:18Z</dcterms:modified>
</cp:coreProperties>
</file>